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71" r:id="rId4"/>
    <p:sldId id="272" r:id="rId5"/>
    <p:sldId id="274" r:id="rId6"/>
    <p:sldId id="273" r:id="rId7"/>
    <p:sldId id="276" r:id="rId8"/>
    <p:sldId id="275" r:id="rId9"/>
    <p:sldId id="277" r:id="rId10"/>
    <p:sldId id="278" r:id="rId11"/>
    <p:sldId id="279" r:id="rId12"/>
    <p:sldId id="281" r:id="rId13"/>
    <p:sldId id="282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8B7"/>
    <a:srgbClr val="3671ED"/>
    <a:srgbClr val="447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/>
    <p:restoredTop sz="96327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53CA-AAAE-77EF-0B7C-201195C38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53352-9C74-CFAF-C5CA-67DC2A7AF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B740-21EB-D5C0-B679-42BEA002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EAC5D-8F0E-AC66-47F5-F6EA5AE1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11E8-CEE2-7613-C5CA-9A0C809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97C-BA7B-C098-5351-7DC2E839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68AA8-F47F-C866-CD5E-04673A201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1064-18BB-4DE5-D2B8-0B9F0E06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70282-2B9A-1FF0-9C89-119A4727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4B39D-EB6F-999E-9132-7F5E555C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E8208-8699-A4BD-1714-0F885026E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69F2B-74C7-EAC9-BE66-DBD04E125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3F8E-5E6B-5DE6-55C1-045B6EAC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C8D0-71A3-9ECF-4991-03EDE8B8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B19F-86B7-35F7-EE2F-E6354EC6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E1EC3CE-CC8E-16A1-3482-12A8A2E5A1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1826A61-0342-B217-BE0F-DD817688CA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29603"/>
            <a:ext cx="12192000" cy="1006429"/>
          </a:xfrm>
        </p:spPr>
        <p:txBody>
          <a:bodyPr>
            <a:spAutoFit/>
          </a:bodyPr>
          <a:lstStyle>
            <a:lvl1pPr marL="0" indent="0" algn="ctr">
              <a:buNone/>
              <a:defRPr sz="6600" b="1">
                <a:solidFill>
                  <a:srgbClr val="2E3036"/>
                </a:solidFill>
              </a:defRPr>
            </a:lvl1pPr>
            <a:lvl2pPr marL="457200" indent="0" algn="ctr">
              <a:buNone/>
              <a:defRPr sz="7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7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7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CA55EE4-CBDE-E2B4-CF7E-EC32BC9280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2604"/>
            <a:ext cx="12192000" cy="757130"/>
          </a:xfrm>
        </p:spPr>
        <p:txBody>
          <a:bodyPr>
            <a:spAutoFit/>
          </a:bodyPr>
          <a:lstStyle>
            <a:lvl1pPr marL="0" indent="0" algn="ctr">
              <a:buNone/>
              <a:defRPr sz="4800" b="0" spc="1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7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7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7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E0B1E1-6580-1DE2-193D-FCA21BC34A35}"/>
              </a:ext>
            </a:extLst>
          </p:cNvPr>
          <p:cNvSpPr txBox="1"/>
          <p:nvPr userDrawn="1"/>
        </p:nvSpPr>
        <p:spPr>
          <a:xfrm>
            <a:off x="0" y="605402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pc="200" baseline="0" dirty="0">
                <a:solidFill>
                  <a:schemeClr val="bg1"/>
                </a:solidFill>
                <a:latin typeface="+mn-lt"/>
              </a:rPr>
              <a:t>IGNITING LEADERS, CHANGING LIVES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B0A855B-CE0D-9EBC-7A6C-C126F1FC7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28868" r="12774" b="28354"/>
          <a:stretch/>
        </p:blipFill>
        <p:spPr>
          <a:xfrm>
            <a:off x="4863276" y="958092"/>
            <a:ext cx="2465448" cy="942452"/>
          </a:xfrm>
          <a:prstGeom prst="rect">
            <a:avLst/>
          </a:prstGeom>
        </p:spPr>
      </p:pic>
      <p:pic>
        <p:nvPicPr>
          <p:cNvPr id="31" name="Picture 30" descr="Circle&#10;&#10;Description automatically generated">
            <a:extLst>
              <a:ext uri="{FF2B5EF4-FFF2-40B4-BE49-F238E27FC236}">
                <a16:creationId xmlns:a16="http://schemas.microsoft.com/office/drawing/2014/main" id="{57ED6253-B1A8-9C03-8E0C-AB0D91B5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1" r="22597"/>
          <a:stretch/>
        </p:blipFill>
        <p:spPr>
          <a:xfrm>
            <a:off x="9678838" y="0"/>
            <a:ext cx="2513162" cy="258151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38CF7F5-9CA4-6A6D-424B-4280EA928C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89" y="208714"/>
            <a:ext cx="1082042" cy="1082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5CCF40-D7A4-66D7-1C28-424A6AC0E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t="18915"/>
          <a:stretch/>
        </p:blipFill>
        <p:spPr>
          <a:xfrm>
            <a:off x="0" y="0"/>
            <a:ext cx="1362972" cy="1567170"/>
          </a:xfrm>
          <a:prstGeom prst="rect">
            <a:avLst/>
          </a:prstGeom>
        </p:spPr>
      </p:pic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0C9552BC-2CF6-FF36-9E75-C74D82026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3374"/>
          <a:stretch/>
        </p:blipFill>
        <p:spPr>
          <a:xfrm>
            <a:off x="0" y="4544291"/>
            <a:ext cx="2372264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7B81CC6-4501-19AC-3DF4-E161A0DDA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67FF842-9C3E-5BF2-83DB-EEECA9807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256" y="3097762"/>
            <a:ext cx="5797296" cy="232462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7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7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7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05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FE426AC-519F-F847-5D46-2D18F376DE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174" y="606830"/>
            <a:ext cx="9834566" cy="74751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E26A11"/>
                </a:solidFill>
              </a:defRPr>
            </a:lvl1pPr>
            <a:lvl2pPr marL="457200" indent="0">
              <a:buNone/>
              <a:defRPr sz="5400" b="1">
                <a:solidFill>
                  <a:srgbClr val="347ABE"/>
                </a:solidFill>
              </a:defRPr>
            </a:lvl2pPr>
            <a:lvl3pPr marL="914400" indent="0">
              <a:buNone/>
              <a:defRPr sz="5400" b="1">
                <a:solidFill>
                  <a:srgbClr val="347ABE"/>
                </a:solidFill>
              </a:defRPr>
            </a:lvl3pPr>
            <a:lvl4pPr marL="1371600" indent="0">
              <a:buNone/>
              <a:defRPr sz="5400" b="1">
                <a:solidFill>
                  <a:srgbClr val="347ABE"/>
                </a:solidFill>
              </a:defRPr>
            </a:lvl4pPr>
            <a:lvl5pPr marL="1828800" indent="0">
              <a:buNone/>
              <a:defRPr sz="5400" b="1">
                <a:solidFill>
                  <a:srgbClr val="347ABE"/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409925A0-DBB9-995E-3DB1-53698025E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174" y="1728338"/>
            <a:ext cx="11115675" cy="457200"/>
          </a:xfrm>
        </p:spPr>
        <p:txBody>
          <a:bodyPr>
            <a:noAutofit/>
          </a:bodyPr>
          <a:lstStyle>
            <a:lvl1pPr marL="0" indent="0">
              <a:buNone/>
              <a:defRPr sz="2800" b="1" spc="0" baseline="0">
                <a:solidFill>
                  <a:srgbClr val="2E3036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2E3036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2E3036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2E3036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2E303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9EC4ABD-B05C-4B8F-C9B1-D3C50EE7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174" y="2212970"/>
            <a:ext cx="11115675" cy="3835030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Aft>
                <a:spcPts val="600"/>
              </a:spcAft>
              <a:buNone/>
              <a:defRPr sz="1600">
                <a:solidFill>
                  <a:srgbClr val="2E3036"/>
                </a:solidFill>
                <a:latin typeface="+mj-lt"/>
              </a:defRPr>
            </a:lvl1pPr>
            <a:lvl2pPr marL="457200" indent="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rgbClr val="2E3036"/>
                </a:solidFill>
                <a:latin typeface="+mj-lt"/>
              </a:defRPr>
            </a:lvl2pPr>
            <a:lvl3pPr marL="914400" indent="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rgbClr val="2E3036"/>
                </a:solidFill>
                <a:latin typeface="+mj-lt"/>
              </a:defRPr>
            </a:lvl3pPr>
            <a:lvl4pPr marL="1371600" indent="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>
                <a:solidFill>
                  <a:srgbClr val="2E3036"/>
                </a:solidFill>
                <a:latin typeface="+mj-lt"/>
              </a:defRPr>
            </a:lvl4pPr>
            <a:lvl5pPr marL="1828800" indent="0" algn="l">
              <a:buNone/>
              <a:defRPr sz="1800">
                <a:solidFill>
                  <a:srgbClr val="2E3036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ADBC5DD-74B8-813F-5BAA-B57BE6A4F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28354" r="12641" b="27841"/>
          <a:stretch/>
        </p:blipFill>
        <p:spPr>
          <a:xfrm>
            <a:off x="10832742" y="606830"/>
            <a:ext cx="921107" cy="36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210F40-16C9-37DB-9711-AC1D23B777D5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E2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174BA1-5F82-09D3-2482-91B36DCA7761}"/>
              </a:ext>
            </a:extLst>
          </p:cNvPr>
          <p:cNvSpPr txBox="1"/>
          <p:nvPr userDrawn="1"/>
        </p:nvSpPr>
        <p:spPr>
          <a:xfrm>
            <a:off x="180055" y="6521779"/>
            <a:ext cx="333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spc="200" baseline="0" dirty="0">
                <a:solidFill>
                  <a:schemeClr val="bg1"/>
                </a:solidFill>
                <a:latin typeface="+mn-lt"/>
              </a:rPr>
              <a:t>IGNITING LEADERS, CHANGING LIVES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1EE78-CD7E-41CD-BF57-9C00202A50B3}"/>
              </a:ext>
            </a:extLst>
          </p:cNvPr>
          <p:cNvSpPr txBox="1"/>
          <p:nvPr userDrawn="1"/>
        </p:nvSpPr>
        <p:spPr>
          <a:xfrm>
            <a:off x="8672425" y="6521778"/>
            <a:ext cx="333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i="1" spc="0" baseline="0" dirty="0">
                <a:solidFill>
                  <a:schemeClr val="bg1"/>
                </a:solidFill>
                <a:latin typeface="+mj-lt"/>
              </a:rPr>
              <a:t>www.pixl.org.uk</a:t>
            </a:r>
          </a:p>
        </p:txBody>
      </p:sp>
    </p:spTree>
    <p:extLst>
      <p:ext uri="{BB962C8B-B14F-4D97-AF65-F5344CB8AC3E}">
        <p14:creationId xmlns:p14="http://schemas.microsoft.com/office/powerpoint/2010/main" val="415336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BDDA7-D537-250A-682F-09C4E34FF4B0}"/>
              </a:ext>
            </a:extLst>
          </p:cNvPr>
          <p:cNvSpPr/>
          <p:nvPr userDrawn="1"/>
        </p:nvSpPr>
        <p:spPr>
          <a:xfrm>
            <a:off x="0" y="-9332"/>
            <a:ext cx="900000" cy="6867331"/>
          </a:xfrm>
          <a:prstGeom prst="rect">
            <a:avLst/>
          </a:prstGeom>
          <a:solidFill>
            <a:srgbClr val="2E3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D6FAF7C-F0A1-35C7-AF12-4D13C94CF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28354" r="12641" b="27841"/>
          <a:stretch/>
        </p:blipFill>
        <p:spPr>
          <a:xfrm>
            <a:off x="10832742" y="606830"/>
            <a:ext cx="921107" cy="36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DFF8C-F411-666F-1E80-C4D233EBC078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E26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01D3D3F-956D-4159-F134-19CF133810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44" y="606830"/>
            <a:ext cx="9196397" cy="747518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rgbClr val="E26A11"/>
                </a:solidFill>
              </a:defRPr>
            </a:lvl1pPr>
            <a:lvl2pPr marL="457200" indent="0">
              <a:buNone/>
              <a:defRPr sz="5400" b="1">
                <a:solidFill>
                  <a:srgbClr val="347ABE"/>
                </a:solidFill>
              </a:defRPr>
            </a:lvl2pPr>
            <a:lvl3pPr marL="914400" indent="0">
              <a:buNone/>
              <a:defRPr sz="5400" b="1">
                <a:solidFill>
                  <a:srgbClr val="347ABE"/>
                </a:solidFill>
              </a:defRPr>
            </a:lvl3pPr>
            <a:lvl4pPr marL="1371600" indent="0">
              <a:buNone/>
              <a:defRPr sz="5400" b="1">
                <a:solidFill>
                  <a:srgbClr val="347ABE"/>
                </a:solidFill>
              </a:defRPr>
            </a:lvl4pPr>
            <a:lvl5pPr marL="1828800" indent="0">
              <a:buNone/>
              <a:defRPr sz="5400" b="1">
                <a:solidFill>
                  <a:srgbClr val="347ABE"/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E939AF7-325E-E010-E1CC-0DFB4776E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6345" y="1728339"/>
            <a:ext cx="10477503" cy="4203480"/>
          </a:xfrm>
        </p:spPr>
        <p:txBody>
          <a:bodyPr>
            <a:noAutofit/>
          </a:bodyPr>
          <a:lstStyle>
            <a:lvl1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E3036"/>
                </a:solidFill>
                <a:latin typeface="+mj-lt"/>
              </a:defRPr>
            </a:lvl1pPr>
            <a:lvl2pPr marL="7429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E3036"/>
                </a:solidFill>
                <a:latin typeface="+mj-lt"/>
              </a:defRPr>
            </a:lvl2pPr>
            <a:lvl3pPr marL="12001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E3036"/>
                </a:solidFill>
                <a:latin typeface="+mj-lt"/>
              </a:defRPr>
            </a:lvl3pPr>
            <a:lvl4pPr marL="1657350" indent="-285750" algn="l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E3036"/>
                </a:solidFill>
                <a:latin typeface="+mj-lt"/>
              </a:defRPr>
            </a:lvl4pPr>
            <a:lvl5pPr marL="1828800" indent="0" algn="l">
              <a:buNone/>
              <a:defRPr sz="1800">
                <a:solidFill>
                  <a:srgbClr val="2E3036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94985-0E5F-C530-6DCC-F3F032E8FF9D}"/>
              </a:ext>
            </a:extLst>
          </p:cNvPr>
          <p:cNvSpPr txBox="1"/>
          <p:nvPr userDrawn="1"/>
        </p:nvSpPr>
        <p:spPr>
          <a:xfrm>
            <a:off x="22874" y="0"/>
            <a:ext cx="800219" cy="6867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spc="200" baseline="0" dirty="0">
                <a:solidFill>
                  <a:schemeClr val="bg1"/>
                </a:solidFill>
                <a:latin typeface="+mj-lt"/>
              </a:rPr>
              <a:t>Implementation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A30D9-74E3-DA80-FE47-DA4F2E02245D}"/>
              </a:ext>
            </a:extLst>
          </p:cNvPr>
          <p:cNvSpPr txBox="1"/>
          <p:nvPr userDrawn="1"/>
        </p:nvSpPr>
        <p:spPr>
          <a:xfrm>
            <a:off x="180055" y="6521779"/>
            <a:ext cx="333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spc="200" baseline="0" dirty="0">
                <a:solidFill>
                  <a:schemeClr val="bg1"/>
                </a:solidFill>
                <a:latin typeface="+mn-lt"/>
              </a:rPr>
              <a:t>IGNITING LEADERS, CHANGING LIVES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44C04-B9A3-EA2F-68EA-51225923FBCA}"/>
              </a:ext>
            </a:extLst>
          </p:cNvPr>
          <p:cNvSpPr txBox="1"/>
          <p:nvPr userDrawn="1"/>
        </p:nvSpPr>
        <p:spPr>
          <a:xfrm>
            <a:off x="8672425" y="6521778"/>
            <a:ext cx="333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i="1" spc="0" baseline="0" dirty="0">
                <a:solidFill>
                  <a:schemeClr val="bg1"/>
                </a:solidFill>
                <a:latin typeface="+mj-lt"/>
              </a:rPr>
              <a:t>www.pixl.org.uk</a:t>
            </a:r>
          </a:p>
        </p:txBody>
      </p:sp>
    </p:spTree>
    <p:extLst>
      <p:ext uri="{BB962C8B-B14F-4D97-AF65-F5344CB8AC3E}">
        <p14:creationId xmlns:p14="http://schemas.microsoft.com/office/powerpoint/2010/main" val="21117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FC8E-8B80-F8A1-875E-DF061632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DF8B-07A5-6284-F0EF-896B35CF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DC89-0F69-2FD7-DA70-33F1EE82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BFB9-1262-713F-46C2-F71664B1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62F6F-EB49-0894-50E3-064BD8EE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E2C6-0FE2-14C9-7D01-7D5D26EE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D256-9D91-53D3-25E1-09FC54DF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FA86-E899-DF4E-015C-3CD21AE8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D434-91A9-8436-D409-7AECBAE6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D995A-7B13-913E-A9E5-5D38A7D7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8890-66AB-491F-5216-16C10991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5B72-F79E-DB41-357B-B5D7D5E0E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1F0D8-90DD-555D-4E54-B79A611F5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145BA-DAE0-8D57-5699-734B2766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029F2-548F-A2D7-FCEF-754DBCBB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285F4-6D31-767A-3D1E-E7160A5E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511C-2C3C-A4EF-5862-CFB26B6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0CB56-1209-9F83-9E44-87F3BAC7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31CB6-2E28-8229-EEBC-8CB64CB7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D0CA-6763-9E8F-FB8D-F2798F1C7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016C2-493A-0A15-C832-5C3C6F67F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21DDE-2E39-7A24-366D-B3369584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3203B-6FED-A448-B869-13B1CC1C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242D3-69FF-75A2-233A-1DB1E60F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AB22-D0E0-DB48-FDFD-F26C9FD6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0B458-CE94-B5D5-E4E6-1A0164E8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D8BEE-6F04-04B1-1D40-07A353D7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FF0E-71DB-8241-EB0F-19F2AE8E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07BD6-24A9-F387-249A-7394144F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2FCDB-082E-0AAA-893A-2837BA7A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DD64F-C421-1C4E-B55B-53623F3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5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0571-B586-DDD9-DD56-DD7D689C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3FE2-D8D8-DC2E-F345-494DF9C1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04483-F3FF-EAB5-EF5F-1824C6B78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E8C4B-9134-EC55-0A3D-1A3C788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4F516-FB32-7D43-4F9B-C785C47E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DB808-407D-EFBE-251E-750EE971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028A-C027-ED5E-3EFD-6A12F33E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63832-C009-096F-85F1-7DCEFB795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C3069-27A8-7244-81C8-C2E1F95E4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D8F29-319C-2950-44B8-62576262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37EA7-530B-1896-B50C-0B21537C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BE611-73F4-1491-7B4C-6A081170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059C0-A906-938A-D3A2-6B40402A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FF44-4643-3EB0-DA99-EF60AA84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FA90-0D4F-AF0C-E5FA-E248E40E8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38B6-D001-E547-B326-A87775A6ABB2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59D6-0833-0D0C-850C-067863949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89DF5-6DCF-B0CD-7789-9562E1328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2F1D-CEB3-6B43-A90C-7483B7C97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app.pixl.org.uk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9ADD5-A930-162C-C8C5-9645FDC39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PiXL</a:t>
            </a:r>
            <a:r>
              <a:rPr lang="en-GB" dirty="0"/>
              <a:t> Maths App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C3CFE-15A7-2256-C802-0206C86F2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71995"/>
            <a:ext cx="12192000" cy="1328569"/>
          </a:xfrm>
        </p:spPr>
        <p:txBody>
          <a:bodyPr/>
          <a:lstStyle/>
          <a:p>
            <a:r>
              <a:rPr lang="en-GB" dirty="0"/>
              <a:t>Matt </a:t>
            </a:r>
            <a:r>
              <a:rPr lang="en-GB" dirty="0" err="1"/>
              <a:t>Woodfine</a:t>
            </a:r>
            <a:endParaRPr lang="en-GB" dirty="0"/>
          </a:p>
          <a:p>
            <a:r>
              <a:rPr lang="en-GB" sz="3200" dirty="0"/>
              <a:t>Lead Practitioner at Hinchingbrooke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44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3BC5D-E3B5-6612-DBC4-3D5003B54EAE}"/>
              </a:ext>
            </a:extLst>
          </p:cNvPr>
          <p:cNvSpPr txBox="1"/>
          <p:nvPr/>
        </p:nvSpPr>
        <p:spPr>
          <a:xfrm>
            <a:off x="321962" y="1905506"/>
            <a:ext cx="59821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This is your home screen where you will </a:t>
            </a:r>
            <a:r>
              <a:rPr lang="en-GB" sz="2400" dirty="0">
                <a:solidFill>
                  <a:schemeClr val="bg1"/>
                </a:solidFill>
                <a:latin typeface="Helvetica Neue" panose="02000503000000020004" pitchFamily="2" charset="0"/>
              </a:rPr>
              <a:t>be able to find any set tasks and an overview of your performance.</a:t>
            </a:r>
          </a:p>
          <a:p>
            <a:pPr algn="ctr"/>
            <a:endParaRPr lang="en-GB" sz="2400" b="0" i="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Select ”Tests”.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Choose a few topics from the available options and select “Begin” at the top.</a:t>
            </a:r>
            <a:endParaRPr lang="en-GB" sz="3600" b="0" i="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A8D32-2168-8DB5-4F7F-CCEDB36E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7276">
            <a:off x="7071813" y="235869"/>
            <a:ext cx="3365431" cy="63590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6D625-5D1E-6A35-96C5-C908BBC5F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176">
            <a:off x="7992486" y="129324"/>
            <a:ext cx="3385419" cy="63590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9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3BC5D-E3B5-6612-DBC4-3D5003B54EAE}"/>
              </a:ext>
            </a:extLst>
          </p:cNvPr>
          <p:cNvSpPr txBox="1"/>
          <p:nvPr/>
        </p:nvSpPr>
        <p:spPr>
          <a:xfrm>
            <a:off x="455712" y="1697217"/>
            <a:ext cx="45133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Use the key pad (or your key board) to complete the questions.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If you are stuck, use the videos or notes to help you.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Press “Mark it”. Learn from the answer. Choose another difficulty using the stars at the top or skip the topic.</a:t>
            </a:r>
            <a:endParaRPr lang="en-GB" sz="3600" b="0" i="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289F2-804D-680A-D01D-A5AD134A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5875">
            <a:off x="5583718" y="246544"/>
            <a:ext cx="3365431" cy="63649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DBE96-A144-2ECB-ADD6-FF518031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067">
            <a:off x="8422927" y="259953"/>
            <a:ext cx="3364668" cy="63380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7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DD5EF-7748-9E6A-1322-1CC3B7BD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24" y="268224"/>
            <a:ext cx="3365431" cy="63215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3BC5D-E3B5-6612-DBC4-3D5003B54EAE}"/>
              </a:ext>
            </a:extLst>
          </p:cNvPr>
          <p:cNvSpPr txBox="1"/>
          <p:nvPr/>
        </p:nvSpPr>
        <p:spPr>
          <a:xfrm>
            <a:off x="412242" y="2879841"/>
            <a:ext cx="5982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Learn from your feedback at the end of the assessment and then return back to the main menu.</a:t>
            </a:r>
            <a:endParaRPr lang="en-GB" sz="3600" b="0" i="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BDA60-AF0B-FD56-32CB-9A0C76A6F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524" y="262505"/>
            <a:ext cx="3365431" cy="63272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44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DD5EF-7748-9E6A-1322-1CC3B7BD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24" y="268224"/>
            <a:ext cx="3365431" cy="63215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3BC5D-E3B5-6612-DBC4-3D5003B54EAE}"/>
              </a:ext>
            </a:extLst>
          </p:cNvPr>
          <p:cNvSpPr txBox="1"/>
          <p:nvPr/>
        </p:nvSpPr>
        <p:spPr>
          <a:xfrm>
            <a:off x="497586" y="2392161"/>
            <a:ext cx="5982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Select “Score”.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How does your engagement with the app compare with others in your class?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7491B-3BED-28D6-CF92-B308B8296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524" y="268224"/>
            <a:ext cx="3365431" cy="63700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03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E2CFE-7859-936E-3C77-DDE57BDCD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PiXL</a:t>
            </a:r>
            <a:r>
              <a:rPr lang="en-GB" dirty="0"/>
              <a:t> Maths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1E8A51-90D9-3D73-4E3F-006B448FD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Head to </a:t>
            </a:r>
            <a:r>
              <a:rPr lang="en-GB" dirty="0">
                <a:hlinkClick r:id="rId2"/>
              </a:rPr>
              <a:t>https://mathsapp.pixl.org.uk</a:t>
            </a:r>
            <a:endParaRPr lang="en-GB" dirty="0"/>
          </a:p>
          <a:p>
            <a:r>
              <a:rPr lang="en-GB" dirty="0"/>
              <a:t>Can you turn 10 skill based questions green? How many of you will be able to collect the golden stars by turning all star difficulties green for a specific topic?</a:t>
            </a:r>
          </a:p>
          <a:p>
            <a:r>
              <a:rPr lang="en-GB" dirty="0"/>
              <a:t>If you have any feedback, please contact your teacher.</a:t>
            </a:r>
          </a:p>
        </p:txBody>
      </p:sp>
    </p:spTree>
    <p:extLst>
      <p:ext uri="{BB962C8B-B14F-4D97-AF65-F5344CB8AC3E}">
        <p14:creationId xmlns:p14="http://schemas.microsoft.com/office/powerpoint/2010/main" val="286957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2F165-ADBD-B034-F1A2-59CF176B4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256" y="3097763"/>
            <a:ext cx="5797296" cy="679108"/>
          </a:xfrm>
        </p:spPr>
        <p:txBody>
          <a:bodyPr/>
          <a:lstStyle/>
          <a:p>
            <a:r>
              <a:rPr lang="en-GB" dirty="0"/>
              <a:t>What is the PMA?</a:t>
            </a:r>
          </a:p>
        </p:txBody>
      </p:sp>
    </p:spTree>
    <p:extLst>
      <p:ext uri="{BB962C8B-B14F-4D97-AF65-F5344CB8AC3E}">
        <p14:creationId xmlns:p14="http://schemas.microsoft.com/office/powerpoint/2010/main" val="120987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25FD2-3A08-5272-24B2-F6E6D95B05C4}"/>
              </a:ext>
            </a:extLst>
          </p:cNvPr>
          <p:cNvSpPr txBox="1"/>
          <p:nvPr/>
        </p:nvSpPr>
        <p:spPr>
          <a:xfrm>
            <a:off x="699052" y="1969893"/>
            <a:ext cx="10793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The </a:t>
            </a:r>
            <a:r>
              <a:rPr lang="en-GB" sz="2400" b="0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PiXL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Maths App is a resource that puts the power of </a:t>
            </a:r>
            <a:r>
              <a:rPr lang="en-GB" sz="2400" b="0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PiXL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in the hands of the people that can make a difference...YOU!</a:t>
            </a:r>
          </a:p>
        </p:txBody>
      </p:sp>
    </p:spTree>
    <p:extLst>
      <p:ext uri="{BB962C8B-B14F-4D97-AF65-F5344CB8AC3E}">
        <p14:creationId xmlns:p14="http://schemas.microsoft.com/office/powerpoint/2010/main" val="293697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25FD2-3A08-5272-24B2-F6E6D95B05C4}"/>
              </a:ext>
            </a:extLst>
          </p:cNvPr>
          <p:cNvSpPr txBox="1"/>
          <p:nvPr/>
        </p:nvSpPr>
        <p:spPr>
          <a:xfrm>
            <a:off x="699052" y="1779827"/>
            <a:ext cx="10793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333333"/>
                </a:solidFill>
                <a:latin typeface="Helvetica Neue" panose="02000503000000020004" pitchFamily="2" charset="0"/>
              </a:rPr>
              <a:t>The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app is a diagnostic tool that enables you to identify strengths and areas to develop within the Mathematics curriculum. From this information the app can suggest a plan that will target the areas in need of development with the support of video tutorials, notes and key feedback from staff.</a:t>
            </a:r>
          </a:p>
        </p:txBody>
      </p:sp>
    </p:spTree>
    <p:extLst>
      <p:ext uri="{BB962C8B-B14F-4D97-AF65-F5344CB8AC3E}">
        <p14:creationId xmlns:p14="http://schemas.microsoft.com/office/powerpoint/2010/main" val="390969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25FD2-3A08-5272-24B2-F6E6D95B05C4}"/>
              </a:ext>
            </a:extLst>
          </p:cNvPr>
          <p:cNvSpPr txBox="1"/>
          <p:nvPr/>
        </p:nvSpPr>
        <p:spPr>
          <a:xfrm>
            <a:off x="543339" y="1787608"/>
            <a:ext cx="11105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The app also contains an innovative QLA system that collates information about your performance in a written paper. It can then use the information to help build work profiles on how to improve, workbooks, and feed forward tasks.</a:t>
            </a:r>
          </a:p>
        </p:txBody>
      </p:sp>
    </p:spTree>
    <p:extLst>
      <p:ext uri="{BB962C8B-B14F-4D97-AF65-F5344CB8AC3E}">
        <p14:creationId xmlns:p14="http://schemas.microsoft.com/office/powerpoint/2010/main" val="38724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25FD2-3A08-5272-24B2-F6E6D95B05C4}"/>
              </a:ext>
            </a:extLst>
          </p:cNvPr>
          <p:cNvSpPr txBox="1"/>
          <p:nvPr/>
        </p:nvSpPr>
        <p:spPr>
          <a:xfrm>
            <a:off x="699052" y="1777668"/>
            <a:ext cx="10793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One of the strongest aspects of the app is the ability to promote engagement. The </a:t>
            </a:r>
            <a:r>
              <a:rPr lang="en-GB" sz="2400" dirty="0">
                <a:solidFill>
                  <a:srgbClr val="333333"/>
                </a:solidFill>
                <a:latin typeface="Helvetica Neue" panose="02000503000000020004" pitchFamily="2" charset="0"/>
              </a:rPr>
              <a:t>integrated league table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enables you to quickly monitor your use of the app against your classmates to ensure that are putting in as much effort as they are.</a:t>
            </a:r>
          </a:p>
        </p:txBody>
      </p:sp>
    </p:spTree>
    <p:extLst>
      <p:ext uri="{BB962C8B-B14F-4D97-AF65-F5344CB8AC3E}">
        <p14:creationId xmlns:p14="http://schemas.microsoft.com/office/powerpoint/2010/main" val="392033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2F165-ADBD-B034-F1A2-59CF176B4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256" y="3097763"/>
            <a:ext cx="5797296" cy="679108"/>
          </a:xfrm>
        </p:spPr>
        <p:txBody>
          <a:bodyPr/>
          <a:lstStyle/>
          <a:p>
            <a:r>
              <a:rPr lang="en-GB" dirty="0"/>
              <a:t>How do I get it?</a:t>
            </a:r>
          </a:p>
        </p:txBody>
      </p:sp>
    </p:spTree>
    <p:extLst>
      <p:ext uri="{BB962C8B-B14F-4D97-AF65-F5344CB8AC3E}">
        <p14:creationId xmlns:p14="http://schemas.microsoft.com/office/powerpoint/2010/main" val="335876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3278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B601316-A40D-4CA7-14C7-C627FC9D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2258" y="2195322"/>
            <a:ext cx="2857500" cy="285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0FF6F-D354-E33C-A19B-BF5C545A6E1C}"/>
              </a:ext>
            </a:extLst>
          </p:cNvPr>
          <p:cNvSpPr txBox="1"/>
          <p:nvPr/>
        </p:nvSpPr>
        <p:spPr>
          <a:xfrm>
            <a:off x="412242" y="2733537"/>
            <a:ext cx="5982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Head to </a:t>
            </a:r>
          </a:p>
          <a:p>
            <a:pPr algn="ctr"/>
            <a:endParaRPr lang="en-GB" sz="2400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36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-GB" sz="3600" b="0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mathsapp.pixl.org.uk</a:t>
            </a:r>
            <a:endParaRPr lang="en-GB" sz="36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230E0-A9D9-AECE-9817-DC9D2473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928" y="3142996"/>
            <a:ext cx="1796179" cy="1782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87579-9EA0-58B4-6D0F-914791A13701}"/>
              </a:ext>
            </a:extLst>
          </p:cNvPr>
          <p:cNvSpPr txBox="1"/>
          <p:nvPr/>
        </p:nvSpPr>
        <p:spPr>
          <a:xfrm>
            <a:off x="7029450" y="3217222"/>
            <a:ext cx="1257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OR</a:t>
            </a:r>
            <a:endParaRPr lang="en-GB" sz="72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96BDA-C6E6-0F5C-5118-E1F90E7816CE}"/>
              </a:ext>
            </a:extLst>
          </p:cNvPr>
          <p:cNvSpPr txBox="1"/>
          <p:nvPr/>
        </p:nvSpPr>
        <p:spPr>
          <a:xfrm>
            <a:off x="9056369" y="5225125"/>
            <a:ext cx="2589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  <a:latin typeface="Helvetica Neue" panose="02000503000000020004" pitchFamily="2" charset="0"/>
              </a:rPr>
              <a:t>With your device’s camera</a:t>
            </a:r>
            <a:endParaRPr lang="en-GB" sz="2000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3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86396-9F67-C25B-8215-0D197E829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B06240-A1C2-84EB-9593-B48629BB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62" y="196850"/>
            <a:ext cx="2971800" cy="1130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DD5EF-7748-9E6A-1322-1CC3B7BD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24" y="268224"/>
            <a:ext cx="3365431" cy="63215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3BC5D-E3B5-6612-DBC4-3D5003B54EAE}"/>
              </a:ext>
            </a:extLst>
          </p:cNvPr>
          <p:cNvSpPr txBox="1"/>
          <p:nvPr/>
        </p:nvSpPr>
        <p:spPr>
          <a:xfrm>
            <a:off x="412242" y="2879841"/>
            <a:ext cx="5982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Sign in</a:t>
            </a:r>
            <a:endParaRPr lang="en-GB" sz="3600" b="0" i="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5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396</Words>
  <Application>Microsoft Macintosh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Woodfine</dc:creator>
  <cp:lastModifiedBy>Matt Woodfine</cp:lastModifiedBy>
  <cp:revision>12</cp:revision>
  <dcterms:created xsi:type="dcterms:W3CDTF">2022-10-04T04:52:16Z</dcterms:created>
  <dcterms:modified xsi:type="dcterms:W3CDTF">2023-09-28T12:21:41Z</dcterms:modified>
</cp:coreProperties>
</file>